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301" r:id="rId2"/>
    <p:sldId id="303" r:id="rId3"/>
    <p:sldId id="297" r:id="rId4"/>
    <p:sldId id="298" r:id="rId5"/>
    <p:sldId id="299" r:id="rId6"/>
    <p:sldId id="296" r:id="rId7"/>
    <p:sldId id="295" r:id="rId8"/>
    <p:sldId id="273" r:id="rId9"/>
    <p:sldId id="304" r:id="rId10"/>
    <p:sldId id="305" r:id="rId11"/>
    <p:sldId id="257" r:id="rId12"/>
    <p:sldId id="274" r:id="rId13"/>
    <p:sldId id="258" r:id="rId14"/>
    <p:sldId id="275" r:id="rId15"/>
    <p:sldId id="260" r:id="rId16"/>
    <p:sldId id="276" r:id="rId17"/>
    <p:sldId id="261" r:id="rId18"/>
    <p:sldId id="277" r:id="rId19"/>
    <p:sldId id="288" r:id="rId20"/>
    <p:sldId id="289" r:id="rId21"/>
    <p:sldId id="259" r:id="rId22"/>
    <p:sldId id="278" r:id="rId23"/>
    <p:sldId id="290" r:id="rId24"/>
    <p:sldId id="291" r:id="rId25"/>
    <p:sldId id="262" r:id="rId26"/>
    <p:sldId id="279" r:id="rId27"/>
    <p:sldId id="286" r:id="rId28"/>
    <p:sldId id="287" r:id="rId29"/>
    <p:sldId id="263" r:id="rId30"/>
    <p:sldId id="264" r:id="rId31"/>
    <p:sldId id="280" r:id="rId32"/>
    <p:sldId id="265" r:id="rId33"/>
    <p:sldId id="281" r:id="rId34"/>
    <p:sldId id="266" r:id="rId35"/>
    <p:sldId id="282" r:id="rId36"/>
    <p:sldId id="267" r:id="rId37"/>
    <p:sldId id="283" r:id="rId38"/>
    <p:sldId id="268" r:id="rId39"/>
    <p:sldId id="284" r:id="rId40"/>
    <p:sldId id="269" r:id="rId41"/>
    <p:sldId id="270" r:id="rId42"/>
    <p:sldId id="271" r:id="rId43"/>
    <p:sldId id="285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71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B14C2-AA81-43DC-B9F0-5D5ABFB521EA}" type="datetimeFigureOut">
              <a:rPr lang="ru-RU" smtClean="0"/>
              <a:pPr/>
              <a:t>30.09.2016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CCAC-710B-4B22-8051-BB3E958D32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B14C2-AA81-43DC-B9F0-5D5ABFB521EA}" type="datetimeFigureOut">
              <a:rPr lang="ru-RU" smtClean="0"/>
              <a:pPr/>
              <a:t>30.09.2016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CCAC-710B-4B22-8051-BB3E958D32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B14C2-AA81-43DC-B9F0-5D5ABFB521EA}" type="datetimeFigureOut">
              <a:rPr lang="ru-RU" smtClean="0"/>
              <a:pPr/>
              <a:t>30.09.2016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CCAC-710B-4B22-8051-BB3E958D32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B14C2-AA81-43DC-B9F0-5D5ABFB521EA}" type="datetimeFigureOut">
              <a:rPr lang="ru-RU" smtClean="0"/>
              <a:pPr/>
              <a:t>30.09.2016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CCAC-710B-4B22-8051-BB3E958D32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B14C2-AA81-43DC-B9F0-5D5ABFB521EA}" type="datetimeFigureOut">
              <a:rPr lang="ru-RU" smtClean="0"/>
              <a:pPr/>
              <a:t>30.09.2016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CCAC-710B-4B22-8051-BB3E958D32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B14C2-AA81-43DC-B9F0-5D5ABFB521EA}" type="datetimeFigureOut">
              <a:rPr lang="ru-RU" smtClean="0"/>
              <a:pPr/>
              <a:t>30.09.2016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CCAC-710B-4B22-8051-BB3E958D32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B14C2-AA81-43DC-B9F0-5D5ABFB521EA}" type="datetimeFigureOut">
              <a:rPr lang="ru-RU" smtClean="0"/>
              <a:pPr/>
              <a:t>30.09.2016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CCAC-710B-4B22-8051-BB3E958D32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B14C2-AA81-43DC-B9F0-5D5ABFB521EA}" type="datetimeFigureOut">
              <a:rPr lang="ru-RU" smtClean="0"/>
              <a:pPr/>
              <a:t>30.09.2016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CCAC-710B-4B22-8051-BB3E958D32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B14C2-AA81-43DC-B9F0-5D5ABFB521EA}" type="datetimeFigureOut">
              <a:rPr lang="ru-RU" smtClean="0"/>
              <a:pPr/>
              <a:t>30.09.2016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5A0CCAC-710B-4B22-8051-BB3E958D328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B14C2-AA81-43DC-B9F0-5D5ABFB521EA}" type="datetimeFigureOut">
              <a:rPr lang="ru-RU" smtClean="0"/>
              <a:pPr/>
              <a:t>30.09.2016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CCAC-710B-4B22-8051-BB3E958D32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B14C2-AA81-43DC-B9F0-5D5ABFB521EA}" type="datetimeFigureOut">
              <a:rPr lang="ru-RU" smtClean="0"/>
              <a:pPr/>
              <a:t>30.09.2016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0CCAC-710B-4B22-8051-BB3E958D32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11DAB37-3BD8-43BC-9DED-26583272DB2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7000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EB14C2-AA81-43DC-B9F0-5D5ABFB521EA}" type="datetimeFigureOut">
              <a:rPr lang="ru-RU" smtClean="0"/>
              <a:pPr/>
              <a:t>30.09.2016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5A0CCAC-710B-4B22-8051-BB3E958D328B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BUGXPV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1"/>
            <a:ext cx="9144000" cy="6858001"/>
          </a:xfrm>
          <a:gradFill rotWithShape="1">
            <a:gsLst>
              <a:gs pos="0">
                <a:srgbClr val="00FFFF"/>
              </a:gs>
              <a:gs pos="100000">
                <a:srgbClr val="00FFFF">
                  <a:gamma/>
                  <a:shade val="46275"/>
                  <a:invGamma/>
                </a:srgbClr>
              </a:gs>
            </a:gsLst>
            <a:lin ang="5400000" scaled="1"/>
          </a:gradFill>
        </p:spPr>
      </p:pic>
      <p:sp>
        <p:nvSpPr>
          <p:cNvPr id="5126" name="Rectangle 6"/>
          <p:cNvSpPr>
            <a:spLocks noChangeArrowheads="1"/>
          </p:cNvSpPr>
          <p:nvPr/>
        </p:nvSpPr>
        <p:spPr bwMode="auto">
          <a:xfrm rot="11057913" flipH="1" flipV="1">
            <a:off x="-26936" y="-564663"/>
            <a:ext cx="45719" cy="6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b="1" i="1" dirty="0">
              <a:solidFill>
                <a:srgbClr val="00FFFF"/>
              </a:solidFill>
            </a:endParaRP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250825" y="357167"/>
            <a:ext cx="8321703" cy="2786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3200" b="1" i="1" dirty="0" smtClean="0">
                <a:solidFill>
                  <a:srgbClr val="FF9999"/>
                </a:solidFill>
              </a:rPr>
              <a:t>«Берегите эти земли, эти воды,</a:t>
            </a:r>
          </a:p>
          <a:p>
            <a:r>
              <a:rPr lang="ru-RU" sz="3200" b="1" i="1" dirty="0" smtClean="0">
                <a:solidFill>
                  <a:srgbClr val="FF9999"/>
                </a:solidFill>
              </a:rPr>
              <a:t> даже малую былиночку  любя…</a:t>
            </a:r>
          </a:p>
          <a:p>
            <a:r>
              <a:rPr lang="ru-RU" sz="3200" b="1" i="1" dirty="0" smtClean="0">
                <a:solidFill>
                  <a:srgbClr val="FF9999"/>
                </a:solidFill>
              </a:rPr>
              <a:t>Берегите всех зверей внутри природы,</a:t>
            </a:r>
          </a:p>
          <a:p>
            <a:r>
              <a:rPr lang="ru-RU" sz="3200" b="1" i="1" dirty="0" smtClean="0">
                <a:solidFill>
                  <a:srgbClr val="FF9999"/>
                </a:solidFill>
              </a:rPr>
              <a:t>Убивайте лишь зверей внутри себя!»</a:t>
            </a:r>
          </a:p>
          <a:p>
            <a:r>
              <a:rPr lang="ru-RU" sz="3200" b="1" i="1" dirty="0" smtClean="0">
                <a:solidFill>
                  <a:srgbClr val="FF9999"/>
                </a:solidFill>
              </a:rPr>
              <a:t>Е Евтушенко</a:t>
            </a:r>
          </a:p>
          <a:p>
            <a:endParaRPr lang="ru-RU" sz="3200" b="1" i="1" dirty="0">
              <a:solidFill>
                <a:srgbClr val="FF9999"/>
              </a:solidFill>
            </a:endParaRPr>
          </a:p>
        </p:txBody>
      </p:sp>
      <p:sp>
        <p:nvSpPr>
          <p:cNvPr id="5129" name="Oval 9"/>
          <p:cNvSpPr>
            <a:spLocks noChangeArrowheads="1"/>
          </p:cNvSpPr>
          <p:nvPr/>
        </p:nvSpPr>
        <p:spPr bwMode="auto">
          <a:xfrm>
            <a:off x="5292725" y="5445125"/>
            <a:ext cx="2592388" cy="1223963"/>
          </a:xfrm>
          <a:prstGeom prst="ellipse">
            <a:avLst/>
          </a:prstGeom>
          <a:solidFill>
            <a:srgbClr val="33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400" b="1" i="1" dirty="0" smtClean="0">
                <a:solidFill>
                  <a:srgbClr val="00FFFF"/>
                </a:solidFill>
              </a:rPr>
              <a:t>Экологическая викторина</a:t>
            </a:r>
            <a:endParaRPr lang="ru-RU" sz="1400" b="1" i="1" dirty="0">
              <a:solidFill>
                <a:srgbClr val="00FFFF"/>
              </a:solidFill>
            </a:endParaRPr>
          </a:p>
          <a:p>
            <a:pPr algn="ctr"/>
            <a:endParaRPr lang="ru-RU" sz="1400" b="1" i="1" dirty="0">
              <a:solidFill>
                <a:srgbClr val="00FFFF"/>
              </a:solidFill>
            </a:endParaRPr>
          </a:p>
        </p:txBody>
      </p:sp>
    </p:spTree>
  </p:cSld>
  <p:clrMapOvr>
    <a:masterClrMapping/>
  </p:clrMapOvr>
  <p:transition spd="med" advClick="0" advTm="7000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000240"/>
            <a:ext cx="5429288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Берегите</a:t>
            </a:r>
            <a:r>
              <a:rPr lang="ru-RU" dirty="0" smtClean="0"/>
              <a:t> </a:t>
            </a:r>
            <a:r>
              <a:rPr lang="ru-RU" b="1" dirty="0" smtClean="0"/>
              <a:t>эту Землю</a:t>
            </a:r>
            <a:endParaRPr lang="ru-RU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0034" y="1500174"/>
            <a:ext cx="7643841" cy="4000528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Arial Black" pitchFamily="34" charset="0"/>
                <a:cs typeface="Arial" pitchFamily="34" charset="0"/>
              </a:rPr>
              <a:t>Вопрос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Болгарские ученые доказали, что всего три такие многочисленные семьи могут дать исчерпывающую информацию о степени загрязнения окружающей среды. И сделают это объективнее и оперативнее, чем любая самая оснащенная экологическая организация. А кто является хозяином этих семей? </a:t>
            </a: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endParaRPr lang="ru-RU" sz="2000" dirty="0"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229600" cy="2643206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endParaRPr lang="ru-RU" sz="20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42910" y="1142984"/>
            <a:ext cx="3571900" cy="2524124"/>
          </a:xfrm>
        </p:spPr>
        <p:txBody>
          <a:bodyPr/>
          <a:lstStyle/>
          <a:p>
            <a:r>
              <a:rPr lang="ru-RU" dirty="0" smtClean="0"/>
              <a:t>Ответ: </a:t>
            </a:r>
            <a:r>
              <a:rPr lang="ru-RU" dirty="0" smtClean="0">
                <a:latin typeface="Arial Black" pitchFamily="34" charset="0"/>
              </a:rPr>
              <a:t>Пасечник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643050"/>
            <a:ext cx="514353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3939358"/>
          </a:xfrm>
        </p:spPr>
        <p:txBody>
          <a:bodyPr>
            <a:normAutofit/>
          </a:bodyPr>
          <a:lstStyle/>
          <a:p>
            <a:r>
              <a:rPr lang="ru-RU" dirty="0" smtClean="0"/>
              <a:t>Вопрос: Какое лекарственное растение люди называют «зелёным попутчиком»?</a:t>
            </a:r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Ответ: Подорожник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071678"/>
            <a:ext cx="523875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714348" y="500062"/>
            <a:ext cx="7515252" cy="4857763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Arial" pitchFamily="34" charset="0"/>
                <a:cs typeface="Arial" pitchFamily="34" charset="0"/>
              </a:rPr>
              <a:t>Вопрос: 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Британские экологи потребовали, чтобы ныне действующая королева Елизавета лишила рыцарского звания сэра </a:t>
            </a:r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Уолтера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Рэйли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за то, что он завез в страну то, от чего еженедельно гибнет свыше 300 англичан. В какой заразе его обвиняют, если главный виновник в этом вопросе — X. Колумб?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2000264"/>
          </a:xfrm>
        </p:spPr>
        <p:txBody>
          <a:bodyPr>
            <a:normAutofit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latin typeface="Arial Black" pitchFamily="34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00100" y="857232"/>
            <a:ext cx="2714644" cy="1214446"/>
          </a:xfrm>
        </p:spPr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Ответ: Табак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922629"/>
            <a:ext cx="6172227" cy="412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71472" y="704850"/>
            <a:ext cx="8215370" cy="4867290"/>
          </a:xfrm>
        </p:spPr>
        <p:txBody>
          <a:bodyPr>
            <a:noAutofit/>
          </a:bodyPr>
          <a:lstStyle/>
          <a:p>
            <a:pPr algn="just"/>
            <a:r>
              <a:rPr lang="ru-RU" sz="3200" dirty="0" smtClean="0">
                <a:latin typeface="Arial Black" pitchFamily="34" charset="0"/>
              </a:rPr>
              <a:t/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/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/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/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/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/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/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/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/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Вопрос: В 14 в. правительство Англии запретило использовать уголь в качестве топлива из-за его зловония. Жечь уголь разрешили только представителям одной профессии. Какой?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000108"/>
            <a:ext cx="3571900" cy="714380"/>
          </a:xfrm>
        </p:spPr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Ответ: Кузнецам</a:t>
            </a:r>
          </a:p>
          <a:p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2828916" cy="45719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393016"/>
            <a:ext cx="6143644" cy="460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028700" y="3286125"/>
            <a:ext cx="8115300" cy="3038475"/>
          </a:xfrm>
        </p:spPr>
        <p:txBody>
          <a:bodyPr/>
          <a:lstStyle/>
          <a:p>
            <a:endParaRPr lang="ru-RU" dirty="0" smtClean="0">
              <a:latin typeface="Arial Black" pitchFamily="34" charset="0"/>
            </a:endParaRPr>
          </a:p>
          <a:p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0034" y="704850"/>
            <a:ext cx="7729566" cy="458153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3100" dirty="0" smtClean="0">
                <a:latin typeface="Arial Black" pitchFamily="34" charset="0"/>
              </a:rPr>
              <a:t>Вопрос:  В 1918 г. обыкновенный дождь стал причиной экологической катастрофы у берегов Австралии: тогда погибло все живое в океане на глубине до 6 м. Каким образом недельный дождь смог сделать это? </a:t>
            </a:r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100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1071546"/>
            <a:ext cx="8305800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latin typeface="Arial Black" pitchFamily="34" charset="0"/>
              </a:rPr>
              <a:t>Ответ: Опреснил морскую воду</a:t>
            </a: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028700" y="3286125"/>
            <a:ext cx="8115300" cy="3038475"/>
          </a:xfrm>
        </p:spPr>
        <p:txBody>
          <a:bodyPr/>
          <a:lstStyle/>
          <a:p>
            <a:endParaRPr lang="ru-RU" dirty="0" smtClean="0">
              <a:latin typeface="Arial Black" pitchFamily="34" charset="0"/>
            </a:endParaRPr>
          </a:p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643050"/>
            <a:ext cx="7786742" cy="4872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3286124"/>
            <a:ext cx="4286280" cy="2857520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57158" y="1142984"/>
            <a:ext cx="8329642" cy="464347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3600" dirty="0" smtClean="0">
                <a:latin typeface="Arial Black" pitchFamily="34" charset="0"/>
              </a:rPr>
              <a:t>Вопрос: </a:t>
            </a:r>
            <a:r>
              <a:rPr lang="en-US" sz="3600" dirty="0" smtClean="0">
                <a:latin typeface="Arial Black" pitchFamily="34" charset="0"/>
              </a:rPr>
              <a:t/>
            </a:r>
            <a:br>
              <a:rPr lang="en-US" sz="3600" dirty="0" smtClean="0">
                <a:latin typeface="Arial Black" pitchFamily="34" charset="0"/>
              </a:rPr>
            </a:br>
            <a:r>
              <a:rPr lang="ru-RU" sz="3600" dirty="0" smtClean="0">
                <a:latin typeface="Arial Black" pitchFamily="34" charset="0"/>
              </a:rPr>
              <a:t>В 1980— 1990-е гг., несмотря на асфальт и загазованность, в крупных городах США в десятки раз увеличилось количество комаров. Виноватыми в этом оказались, по мнению экологов, автомобили. Каким же образом?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785794"/>
            <a:ext cx="7429552" cy="1785950"/>
          </a:xfrm>
        </p:spPr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Ответ:</a:t>
            </a:r>
            <a:r>
              <a:rPr lang="ru-RU" i="1" u="sng" dirty="0" smtClean="0"/>
              <a:t> </a:t>
            </a:r>
            <a:r>
              <a:rPr lang="ru-RU" b="1" u="sng" dirty="0" smtClean="0"/>
              <a:t>Застойная вода скапливалась в старых автопокрышках - идеальном месте для размножения комаров</a:t>
            </a:r>
          </a:p>
          <a:p>
            <a:endParaRPr lang="ru-RU" dirty="0" smtClean="0"/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2143140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643182"/>
            <a:ext cx="4631886" cy="388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3153540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Вопрос: Как называют густые туманы, содержащие пыль и вредные газы. 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Ответ: Смог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357430"/>
            <a:ext cx="4929222" cy="3681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596" y="428625"/>
            <a:ext cx="7801004" cy="3714755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Arial Black" pitchFamily="34" charset="0"/>
              </a:rPr>
              <a:t>Вопрос: В последнее время пустыню в штате Аризона (США) начали охранять от воров. И дело не в нефти или золоте. Крадут то, без чего пустыне угрожает запустение и опустошение. Что же вывозят воры из пустыни? </a:t>
            </a:r>
            <a:endParaRPr lang="ru-RU" sz="2800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57158" y="1142984"/>
            <a:ext cx="8229600" cy="993771"/>
          </a:xfrm>
        </p:spPr>
        <p:txBody>
          <a:bodyPr/>
          <a:lstStyle/>
          <a:p>
            <a:r>
              <a:rPr lang="ru-RU" i="1" u="sng" dirty="0" smtClean="0"/>
              <a:t>Ответ:  </a:t>
            </a:r>
            <a:r>
              <a:rPr lang="ru-RU" b="1" u="sng" dirty="0" smtClean="0"/>
              <a:t>Кактусы (оказывается, даже пустыни нуждаются в охране!).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2083888"/>
            <a:ext cx="4643470" cy="417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305800" cy="38679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Вопрос: Какое распространённое насекомое служит переносчиком микробов, загрязняя незакрытые пищевые продукты</a:t>
            </a:r>
            <a:endParaRPr lang="ru-RU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Ответ: Муха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3000372"/>
            <a:ext cx="4095779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428624"/>
            <a:ext cx="7872442" cy="4071945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/>
              <a:t>.</a:t>
            </a:r>
            <a:r>
              <a:rPr lang="ru-RU" sz="2800" b="1" dirty="0" smtClean="0">
                <a:latin typeface="Arial Black" pitchFamily="34" charset="0"/>
              </a:rPr>
              <a:t>Вопрос</a:t>
            </a:r>
            <a:r>
              <a:rPr lang="ru-RU" sz="2800" dirty="0" smtClean="0">
                <a:latin typeface="Arial Black" pitchFamily="34" charset="0"/>
              </a:rPr>
              <a:t>:</a:t>
            </a:r>
            <a:r>
              <a:rPr lang="ru-RU" sz="2800" dirty="0" smtClean="0"/>
              <a:t>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ru-RU" sz="2800" b="1" dirty="0" smtClean="0">
                <a:latin typeface="Arial Black" pitchFamily="34" charset="0"/>
              </a:rPr>
              <a:t>Откуда берутся кислотные дожди?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000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71472" y="428625"/>
            <a:ext cx="7943878" cy="485775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Ответ:</a:t>
            </a:r>
            <a:r>
              <a:rPr lang="ru-RU" sz="3100" b="1" dirty="0" smtClean="0">
                <a:latin typeface="Arial Black" pitchFamily="34" charset="0"/>
              </a:rPr>
              <a:t> </a:t>
            </a:r>
            <a:r>
              <a:rPr lang="ru-RU" sz="3100" dirty="0" smtClean="0"/>
              <a:t>Любая дождевая вода обладает очень слабой степенью кислотности. Однако при сгорании продуктов переработки природного топлива — в автомобильных двигателях, на заводах и электростанциях — выделяются химические вещества, намного увеличивающие кислотность влаги, которая содержится в атмосфере. В конечном итоге эта влага выпадает на землю в виде кислотного дождя.</a:t>
            </a:r>
            <a:br>
              <a:rPr lang="ru-RU" sz="3100" dirty="0" smtClean="0"/>
            </a:br>
            <a:r>
              <a:rPr lang="ru-RU" sz="2000" u="sng" dirty="0" smtClean="0"/>
              <a:t/>
            </a:r>
            <a:br>
              <a:rPr lang="ru-RU" sz="2000" u="sng" dirty="0" smtClean="0"/>
            </a:br>
            <a:endParaRPr lang="ru-RU" sz="2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8305800" cy="278608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Arial Black" pitchFamily="34" charset="0"/>
              </a:rPr>
              <a:t>Наука, изучающая взаимоотношения живых организмов друг с другом и с окружающей средой.</a:t>
            </a:r>
            <a:endParaRPr lang="ru-RU" sz="32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экология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500306"/>
            <a:ext cx="4333875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85794"/>
            <a:ext cx="8115328" cy="2071702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Arial Black" pitchFamily="34" charset="0"/>
              </a:rPr>
              <a:t>Вопрос: Во всем мире заповедники создаются, чтобы сохранить утолок уникальной природы. А вот в городе Кыштым Красноярского края запретили использовать всю землю вокруг него совсем с другими целями. Чьи жизни сберегало заботливое государство? </a:t>
            </a:r>
            <a:endParaRPr lang="ru-RU" sz="24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214686"/>
            <a:ext cx="3643338" cy="3109914"/>
          </a:xfrm>
        </p:spPr>
        <p:txBody>
          <a:bodyPr/>
          <a:lstStyle/>
          <a:p>
            <a:r>
              <a:rPr lang="ru-RU" i="1" u="sng" dirty="0" smtClean="0"/>
              <a:t>Ответ: </a:t>
            </a:r>
            <a:r>
              <a:rPr lang="ru-RU" b="1" u="sng" dirty="0" smtClean="0"/>
              <a:t>Людей</a:t>
            </a:r>
          </a:p>
          <a:p>
            <a:r>
              <a:rPr lang="ru-RU" b="1" u="sng" dirty="0" smtClean="0"/>
              <a:t> (там в 6О-е гг. произошла крупнейшая авария с утечкой радиоактивных материалов).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3278780"/>
            <a:ext cx="4291014" cy="3007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28662" y="704850"/>
            <a:ext cx="7300938" cy="379572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Arial Black" pitchFamily="34" charset="0"/>
              </a:rPr>
              <a:t>Вопрос: </a:t>
            </a:r>
            <a:br>
              <a:rPr lang="ru-RU" sz="2800" dirty="0" smtClean="0">
                <a:latin typeface="Arial Black" pitchFamily="34" charset="0"/>
              </a:rPr>
            </a:br>
            <a:r>
              <a:rPr lang="ru-RU" sz="2800" u="sng" dirty="0" smtClean="0">
                <a:latin typeface="Arial Black" pitchFamily="34" charset="0"/>
              </a:rPr>
              <a:t>Волков называют санитарами леса, потому что они уничтожают больных, старых и слабых животных. Аза что называют санитарами моря мидий</a:t>
            </a:r>
            <a:r>
              <a:rPr lang="ru-RU" sz="2800" u="sng" dirty="0" smtClean="0"/>
              <a:t>? </a:t>
            </a:r>
            <a:r>
              <a:rPr lang="ru-RU" sz="2000" u="sng" dirty="0" smtClean="0"/>
              <a:t/>
            </a:r>
            <a:br>
              <a:rPr lang="ru-RU" sz="2000" u="sng" dirty="0" smtClean="0"/>
            </a:br>
            <a:endParaRPr lang="ru-RU" sz="2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u="sng" dirty="0" smtClean="0"/>
              <a:t/>
            </a:r>
            <a:br>
              <a:rPr lang="ru-RU" sz="2000" u="sng" dirty="0" smtClean="0"/>
            </a:br>
            <a:endParaRPr lang="ru-RU" sz="20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500042"/>
            <a:ext cx="5429288" cy="1571636"/>
          </a:xfrm>
        </p:spPr>
        <p:txBody>
          <a:bodyPr/>
          <a:lstStyle/>
          <a:p>
            <a:endParaRPr lang="ru-RU" i="1" u="sng" dirty="0" smtClean="0">
              <a:latin typeface="Arial Black" pitchFamily="34" charset="0"/>
            </a:endParaRPr>
          </a:p>
          <a:p>
            <a:r>
              <a:rPr lang="ru-RU" i="1" u="sng" dirty="0" smtClean="0">
                <a:latin typeface="Arial Black" pitchFamily="34" charset="0"/>
              </a:rPr>
              <a:t>Ответ: </a:t>
            </a:r>
            <a:r>
              <a:rPr lang="ru-RU" b="1" u="sng" dirty="0" smtClean="0">
                <a:latin typeface="Arial Black" pitchFamily="34" charset="0"/>
              </a:rPr>
              <a:t>Они очищают воду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571744"/>
            <a:ext cx="4762500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714374"/>
            <a:ext cx="7801004" cy="3786196"/>
          </a:xfrm>
        </p:spPr>
        <p:txBody>
          <a:bodyPr>
            <a:noAutofit/>
          </a:bodyPr>
          <a:lstStyle/>
          <a:p>
            <a:r>
              <a:rPr lang="ru-RU" sz="2800" u="sng" dirty="0" smtClean="0">
                <a:latin typeface="Arial Black" pitchFamily="34" charset="0"/>
              </a:rPr>
              <a:t>Вопрос: Группа экологов, изучавшая в течение месяца экологию Антарктиды, пришла к шокирующему выводу: на втором месте по загрязнению окружающей среды стоят океанические течения. А что на первом? </a:t>
            </a:r>
            <a:br>
              <a:rPr lang="ru-RU" sz="2800" u="sng" dirty="0" smtClean="0">
                <a:latin typeface="Arial Black" pitchFamily="34" charset="0"/>
              </a:rPr>
            </a:br>
            <a:endParaRPr lang="ru-RU" sz="2800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42910" y="928670"/>
            <a:ext cx="7286625" cy="857250"/>
          </a:xfrm>
        </p:spPr>
        <p:txBody>
          <a:bodyPr/>
          <a:lstStyle/>
          <a:p>
            <a:pPr algn="ctr">
              <a:buNone/>
            </a:pPr>
            <a:r>
              <a:rPr lang="ru-RU" i="1" u="sng" dirty="0" smtClean="0"/>
              <a:t>Ответ: </a:t>
            </a:r>
            <a:r>
              <a:rPr lang="ru-RU" b="1" u="sng" dirty="0" smtClean="0"/>
              <a:t>Деятельность самой группы!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500174"/>
            <a:ext cx="7429552" cy="4959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596" y="704850"/>
            <a:ext cx="7801004" cy="4295786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Arial Black" pitchFamily="34" charset="0"/>
              </a:rPr>
              <a:t>Вопрос: </a:t>
            </a:r>
            <a:r>
              <a:rPr lang="ru-RU" sz="2800" u="sng" dirty="0" smtClean="0">
                <a:latin typeface="Arial Black" pitchFamily="34" charset="0"/>
              </a:rPr>
              <a:t>Закончите лозунг </a:t>
            </a:r>
            <a:r>
              <a:rPr lang="ru-RU" sz="2800" u="sng" dirty="0" err="1" smtClean="0">
                <a:latin typeface="Arial Black" pitchFamily="34" charset="0"/>
              </a:rPr>
              <a:t>медицинско-экологической</a:t>
            </a:r>
            <a:r>
              <a:rPr lang="ru-RU" sz="2800" u="sng" dirty="0" smtClean="0">
                <a:latin typeface="Arial Black" pitchFamily="34" charset="0"/>
              </a:rPr>
              <a:t> организации Белоруссии «Зеленый крест»: «Чтобы лекарства не стали едой, надо, чтобы...» </a:t>
            </a:r>
            <a:r>
              <a:rPr lang="ru-RU" sz="2000" u="sng" dirty="0" smtClean="0"/>
              <a:t/>
            </a:r>
            <a:br>
              <a:rPr lang="ru-RU" sz="2000" u="sng" dirty="0" smtClean="0"/>
            </a:br>
            <a:endParaRPr lang="ru-RU" sz="2000" dirty="0">
              <a:latin typeface="Arial Black" pitchFamily="34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0"/>
            <a:ext cx="22313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642938"/>
            <a:ext cx="8229600" cy="2224087"/>
          </a:xfrm>
        </p:spPr>
        <p:txBody>
          <a:bodyPr>
            <a:normAutofit/>
          </a:bodyPr>
          <a:lstStyle/>
          <a:p>
            <a:r>
              <a:rPr lang="ru-RU" sz="2000" u="sng" dirty="0" smtClean="0"/>
              <a:t/>
            </a:r>
            <a:br>
              <a:rPr lang="ru-RU" sz="2000" u="sng" dirty="0" smtClean="0"/>
            </a:br>
            <a:endParaRPr lang="ru-RU" sz="20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857224" y="428605"/>
            <a:ext cx="6858048" cy="1500198"/>
          </a:xfrm>
        </p:spPr>
        <p:txBody>
          <a:bodyPr/>
          <a:lstStyle/>
          <a:p>
            <a:pPr algn="ctr">
              <a:buNone/>
            </a:pPr>
            <a:r>
              <a:rPr lang="ru-RU" i="1" u="sng" dirty="0" smtClean="0"/>
              <a:t>Ответ</a:t>
            </a:r>
          </a:p>
          <a:p>
            <a:pPr algn="ctr">
              <a:buNone/>
            </a:pPr>
            <a:r>
              <a:rPr lang="ru-RU" b="1" u="sng" dirty="0" smtClean="0"/>
              <a:t>«...еда стала лекарством".</a:t>
            </a:r>
            <a:endParaRPr lang="ru-RU" dirty="0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0"/>
            <a:ext cx="22313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5" y="2071678"/>
            <a:ext cx="5857916" cy="4300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14348" y="704850"/>
            <a:ext cx="7515252" cy="4224348"/>
          </a:xfrm>
        </p:spPr>
        <p:txBody>
          <a:bodyPr>
            <a:normAutofit/>
          </a:bodyPr>
          <a:lstStyle/>
          <a:p>
            <a:r>
              <a:rPr lang="ru-RU" sz="2800" u="sng" dirty="0" smtClean="0">
                <a:latin typeface="Arial Black" pitchFamily="34" charset="0"/>
              </a:rPr>
              <a:t>Вопрос: Как известно, атмосфера Земли состоит из нескольких слоев. В марте 1985 г. в Вене была принята международная конвенция об охране только одного из них. Какого? </a:t>
            </a:r>
            <a:r>
              <a:rPr lang="ru-RU" sz="2000" u="sng" dirty="0" smtClean="0">
                <a:latin typeface="Arial Black" pitchFamily="34" charset="0"/>
              </a:rPr>
              <a:t/>
            </a:r>
            <a:br>
              <a:rPr lang="ru-RU" sz="2000" u="sng" dirty="0" smtClean="0">
                <a:latin typeface="Arial Black" pitchFamily="34" charset="0"/>
              </a:rPr>
            </a:br>
            <a:endParaRPr lang="ru-RU" sz="2000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652588"/>
          </a:xfrm>
        </p:spPr>
        <p:txBody>
          <a:bodyPr>
            <a:normAutofit/>
          </a:bodyPr>
          <a:lstStyle/>
          <a:p>
            <a:r>
              <a:rPr lang="ru-RU" sz="2000" u="sng" dirty="0" smtClean="0">
                <a:latin typeface="Arial Black" pitchFamily="34" charset="0"/>
              </a:rPr>
              <a:t/>
            </a:r>
            <a:br>
              <a:rPr lang="ru-RU" sz="2000" u="sng" dirty="0" smtClean="0">
                <a:latin typeface="Arial Black" pitchFamily="34" charset="0"/>
              </a:rPr>
            </a:br>
            <a:endParaRPr lang="ru-RU" sz="20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142976" y="357166"/>
            <a:ext cx="5500726" cy="1785950"/>
          </a:xfrm>
        </p:spPr>
        <p:txBody>
          <a:bodyPr>
            <a:normAutofit/>
          </a:bodyPr>
          <a:lstStyle/>
          <a:p>
            <a:endParaRPr lang="ru-RU" i="1" dirty="0" smtClean="0"/>
          </a:p>
          <a:p>
            <a:endParaRPr lang="ru-RU" i="1" dirty="0" smtClean="0"/>
          </a:p>
          <a:p>
            <a:pPr>
              <a:buNone/>
            </a:pPr>
            <a:r>
              <a:rPr lang="ru-RU" i="1" dirty="0" smtClean="0">
                <a:latin typeface="Arial Black" pitchFamily="34" charset="0"/>
              </a:rPr>
              <a:t>Ответ:    </a:t>
            </a:r>
            <a:r>
              <a:rPr lang="ru-RU" b="1" dirty="0" smtClean="0">
                <a:latin typeface="Arial Black" pitchFamily="34" charset="0"/>
              </a:rPr>
              <a:t>Озонового слоя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571744"/>
            <a:ext cx="4572032" cy="3334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71472" y="1785926"/>
            <a:ext cx="7929592" cy="4429134"/>
          </a:xfrm>
        </p:spPr>
        <p:txBody>
          <a:bodyPr>
            <a:noAutofit/>
          </a:bodyPr>
          <a:lstStyle/>
          <a:p>
            <a:r>
              <a:rPr lang="ru-RU" sz="2800" u="sng" dirty="0" smtClean="0">
                <a:latin typeface="Arial Black" pitchFamily="34" charset="0"/>
              </a:rPr>
              <a:t>Вопрос: Любое крупное производство на берегу реки имеет свой водозабор и водосброс. Французская система государственного обеспечения экологически чистых технологий ввела такое обязательное требование к подобным предприятиям, что они сами кровно заинтересованы в качественной очистке своих водосбросов. В чем состоит основное положение этих требований?  </a:t>
            </a:r>
            <a:br>
              <a:rPr lang="ru-RU" sz="2800" u="sng" dirty="0" smtClean="0">
                <a:latin typeface="Arial Black" pitchFamily="34" charset="0"/>
              </a:rPr>
            </a:br>
            <a:endParaRPr lang="ru-RU" sz="2800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57250" y="357188"/>
            <a:ext cx="8286750" cy="3286125"/>
          </a:xfrm>
        </p:spPr>
        <p:txBody>
          <a:bodyPr>
            <a:noAutofit/>
          </a:bodyPr>
          <a:lstStyle/>
          <a:p>
            <a:r>
              <a:rPr lang="ru-RU" sz="2000" u="sng" dirty="0" smtClean="0">
                <a:latin typeface="Arial Black" pitchFamily="34" charset="0"/>
              </a:rPr>
              <a:t/>
            </a:r>
            <a:br>
              <a:rPr lang="ru-RU" sz="2000" u="sng" dirty="0" smtClean="0">
                <a:latin typeface="Arial Black" pitchFamily="34" charset="0"/>
              </a:rPr>
            </a:br>
            <a:endParaRPr lang="ru-RU" sz="20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928662" y="714356"/>
            <a:ext cx="7358114" cy="1714512"/>
          </a:xfrm>
        </p:spPr>
        <p:txBody>
          <a:bodyPr>
            <a:normAutofit/>
          </a:bodyPr>
          <a:lstStyle/>
          <a:p>
            <a:r>
              <a:rPr lang="ru-RU" i="1" u="sng" dirty="0" smtClean="0"/>
              <a:t>Ответ:  </a:t>
            </a:r>
            <a:r>
              <a:rPr lang="ru-RU" b="1" u="sng" dirty="0" smtClean="0"/>
              <a:t>Система водозабора должна находиться ниже по реке, чем система водосброса.</a:t>
            </a:r>
            <a:endParaRPr lang="ru-RU" dirty="0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118" y="2214554"/>
            <a:ext cx="651660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418484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Arial Black" pitchFamily="34" charset="0"/>
              </a:rPr>
              <a:t>Вопрос: </a:t>
            </a:r>
            <a:r>
              <a:rPr lang="ru-RU" sz="2000" u="sng" dirty="0" smtClean="0">
                <a:latin typeface="Arial Black" pitchFamily="34" charset="0"/>
              </a:rPr>
              <a:t>Международная организация Гринпис («Зеленый мир») выпустила в 2004 г. колоду карт с изображениями политических лидеров 8 государств в виде тузов и королей. Среди них: США, Россия, Великобритания, Франция, Китай, Израиль, Индия... Назовите еще одно, если в число «королей» стремились попасть Ирак и Северная Корея? </a:t>
            </a:r>
            <a:endParaRPr lang="ru-RU" sz="20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714620"/>
            <a:ext cx="3071834" cy="3609980"/>
          </a:xfrm>
        </p:spPr>
        <p:txBody>
          <a:bodyPr/>
          <a:lstStyle/>
          <a:p>
            <a:r>
              <a:rPr lang="ru-RU" i="1" u="sng" dirty="0" smtClean="0"/>
              <a:t>Ответ:</a:t>
            </a:r>
          </a:p>
          <a:p>
            <a:r>
              <a:rPr lang="ru-RU" b="1" u="sng" dirty="0" smtClean="0"/>
              <a:t>Пакистан (все перечисленные страны — обладатели ядерного оружия).</a:t>
            </a:r>
            <a:endParaRPr lang="ru-RU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1489" y="3000372"/>
            <a:ext cx="4675353" cy="3309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081970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Arial Black" pitchFamily="34" charset="0"/>
              </a:rPr>
              <a:t>Вопрос: </a:t>
            </a:r>
            <a:r>
              <a:rPr lang="ru-RU" sz="2000" u="sng" dirty="0" smtClean="0">
                <a:latin typeface="Arial Black" pitchFamily="34" charset="0"/>
              </a:rPr>
              <a:t>Министерство экологии Южной Кореи запретило пользоваться этими предметами в ресторанах. Многочисленные жалобы фермеров, свиньи которых гибли, питаясь отходами из этих ресторанов, сделали свое дело. Что же это за опасные предметы? </a:t>
            </a:r>
            <a:br>
              <a:rPr lang="ru-RU" sz="2000" u="sng" dirty="0" smtClean="0">
                <a:latin typeface="Arial Black" pitchFamily="34" charset="0"/>
              </a:rPr>
            </a:br>
            <a:endParaRPr lang="ru-RU" sz="20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876"/>
            <a:ext cx="2757478" cy="2752724"/>
          </a:xfrm>
        </p:spPr>
        <p:txBody>
          <a:bodyPr/>
          <a:lstStyle/>
          <a:p>
            <a:r>
              <a:rPr lang="ru-RU" sz="2800" i="1" u="sng" dirty="0" smtClean="0"/>
              <a:t>Ответ:</a:t>
            </a:r>
          </a:p>
          <a:p>
            <a:r>
              <a:rPr lang="ru-RU" sz="2800" b="1" u="sng" dirty="0" smtClean="0"/>
              <a:t>Зубочистки</a:t>
            </a:r>
            <a:endParaRPr lang="ru-RU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928934"/>
            <a:ext cx="3119426" cy="3119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379648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Arial Black" pitchFamily="34" charset="0"/>
              </a:rPr>
              <a:t>Вопрос:  </a:t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Что происходит с разным мусором, который мы выбрасываем?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725176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latin typeface="Arial Black" pitchFamily="34" charset="0"/>
              </a:rPr>
              <a:t>Часть его сжигается, что приводит к дальнейшему загрязнению воздуха и способствует процессу глобального потепления. Большая часть либо зарывается в землю, либо сбрасывается в море — опять-таки загрязняется окружающая среда И лишь незначительная часть подвергается переработке и используется повторно, хотя стекло, металлы, бумага и пластмасса легко поддаются переработк</a:t>
            </a:r>
            <a:r>
              <a:rPr lang="ru-RU" sz="2800" dirty="0" smtClean="0"/>
              <a:t>е.</a:t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321</TotalTime>
  <Words>732</Words>
  <Application>Microsoft Office PowerPoint</Application>
  <PresentationFormat>On-screen Show (4:3)</PresentationFormat>
  <Paragraphs>68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Поток</vt:lpstr>
      <vt:lpstr>Slide 1</vt:lpstr>
      <vt:lpstr>Берегите эту Землю</vt:lpstr>
      <vt:lpstr>Slide 3</vt:lpstr>
      <vt:lpstr>Slide 4</vt:lpstr>
      <vt:lpstr>Slide 5</vt:lpstr>
      <vt:lpstr>Slide 6</vt:lpstr>
      <vt:lpstr>Вопрос: Болгарские ученые доказали, что всего три такие многочисленные семьи могут дать исчерпывающую информацию о степени загрязнения окружающей среды. И сделают это объективнее и оперативнее, чем любая самая оснащенная экологическая организация. А кто является хозяином этих семей?  </vt:lpstr>
      <vt:lpstr>  </vt:lpstr>
      <vt:lpstr>Вопрос: Какое лекарственное растение люди называют «зелёным попутчиком»?</vt:lpstr>
      <vt:lpstr>Ответ: Подорожник</vt:lpstr>
      <vt:lpstr>Вопрос:  Британские экологи потребовали, чтобы ныне действующая королева Елизавета лишила рыцарского звания сэра Уолтера Рэйли за то, что он завез в страну то, от чего еженедельно гибнет свыше 300 англичан. В какой заразе его обвиняют, если главный виновник в этом вопросе — X. Колумб?  </vt:lpstr>
      <vt:lpstr> </vt:lpstr>
      <vt:lpstr>         Вопрос: В 14 в. правительство Англии запретило использовать уголь в качестве топлива из-за его зловония. Жечь уголь разрешили только представителям одной профессии. Какой?  </vt:lpstr>
      <vt:lpstr>         </vt:lpstr>
      <vt:lpstr>         Вопрос:  В 1918 г. обыкновенный дождь стал причиной экологической катастрофы у берегов Австралии: тогда погибло все живое в океане на глубине до 6 м. Каким образом недельный дождь смог сделать это?  </vt:lpstr>
      <vt:lpstr>Ответ: Опреснил морскую воду </vt:lpstr>
      <vt:lpstr>         Вопрос:  В 1980— 1990-е гг., несмотря на асфальт и загазованность, в крупных городах США в десятки раз увеличилось количество комаров. Виноватыми в этом оказались, по мнению экологов, автомобили. Каким же образом?  </vt:lpstr>
      <vt:lpstr>          </vt:lpstr>
      <vt:lpstr>Вопрос: Как называют густые туманы, содержащие пыль и вредные газы.  </vt:lpstr>
      <vt:lpstr>Ответ: Смог</vt:lpstr>
      <vt:lpstr>Вопрос: В последнее время пустыню в штате Аризона (США) начали охранять от воров. И дело не в нефти или золоте. Крадут то, без чего пустыне угрожает запустение и опустошение. Что же вывозят воры из пустыни? </vt:lpstr>
      <vt:lpstr>Slide 22</vt:lpstr>
      <vt:lpstr>Вопрос: Какое распространённое насекомое служит переносчиком микробов, загрязняя незакрытые пищевые продукты</vt:lpstr>
      <vt:lpstr>Ответ: Муха</vt:lpstr>
      <vt:lpstr>.Вопрос:  Откуда берутся кислотные дожди? </vt:lpstr>
      <vt:lpstr>Ответ: Любая дождевая вода обладает очень слабой степенью кислотности. Однако при сгорании продуктов переработки природного топлива — в автомобильных двигателях, на заводах и электростанциях — выделяются химические вещества, намного увеличивающие кислотность влаги, которая содержится в атмосфере. В конечном итоге эта влага выпадает на землю в виде кислотного дождя.  </vt:lpstr>
      <vt:lpstr>Наука, изучающая взаимоотношения живых организмов друг с другом и с окружающей средой.</vt:lpstr>
      <vt:lpstr>экология</vt:lpstr>
      <vt:lpstr>Вопрос: Во всем мире заповедники создаются, чтобы сохранить утолок уникальной природы. А вот в городе Кыштым Красноярского края запретили использовать всю землю вокруг него совсем с другими целями. Чьи жизни сберегало заботливое государство? </vt:lpstr>
      <vt:lpstr>Вопрос:  Волков называют санитарами леса, потому что они уничтожают больных, старых и слабых животных. Аза что называют санитарами моря мидий?  </vt:lpstr>
      <vt:lpstr> </vt:lpstr>
      <vt:lpstr>Вопрос: Группа экологов, изучавшая в течение месяца экологию Антарктиды, пришла к шокирующему выводу: на втором месте по загрязнению окружающей среды стоят океанические течения. А что на первом?  </vt:lpstr>
      <vt:lpstr>Slide 33</vt:lpstr>
      <vt:lpstr>Вопрос: Закончите лозунг медицинско-экологической организации Белоруссии «Зеленый крест»: «Чтобы лекарства не стали едой, надо, чтобы...»  </vt:lpstr>
      <vt:lpstr> </vt:lpstr>
      <vt:lpstr>Вопрос: Как известно, атмосфера Земли состоит из нескольких слоев. В марте 1985 г. в Вене была принята международная конвенция об охране только одного из них. Какого?  </vt:lpstr>
      <vt:lpstr> </vt:lpstr>
      <vt:lpstr>Вопрос: Любое крупное производство на берегу реки имеет свой водозабор и водосброс. Французская система государственного обеспечения экологически чистых технологий ввела такое обязательное требование к подобным предприятиям, что они сами кровно заинтересованы в качественной очистке своих водосбросов. В чем состоит основное положение этих требований?   </vt:lpstr>
      <vt:lpstr> </vt:lpstr>
      <vt:lpstr>Вопрос: Международная организация Гринпис («Зеленый мир») выпустила в 2004 г. колоду карт с изображениями политических лидеров 8 государств в виде тузов и королей. Среди них: США, Россия, Великобритания, Франция, Китай, Израиль, Индия... Назовите еще одно, если в число «королей» стремились попасть Ирак и Северная Корея? </vt:lpstr>
      <vt:lpstr>Вопрос: Министерство экологии Южной Кореи запретило пользоваться этими предметами в ресторанах. Многочисленные жалобы фермеров, свиньи которых гибли, питаясь отходами из этих ресторанов, сделали свое дело. Что же это за опасные предметы?  </vt:lpstr>
      <vt:lpstr>Вопрос:   Что происходит с разным мусором, который мы выбрасываем? </vt:lpstr>
      <vt:lpstr>Часть его сжигается, что приводит к дальнейшему загрязнению воздуха и способствует процессу глобального потепления. Большая часть либо зарывается в землю, либо сбрасывается в море — опять-таки загрязняется окружающая среда И лишь незначительная часть подвергается переработке и используется повторно, хотя стекло, металлы, бумага и пластмасса легко поддаются переработке.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Вопрос: Болгарские ученые доказали, что всего три такие многочисленные семьи могут дать исчерпывающую информацию о степени загрязнения окружающей среды. И сделают это объективнее и оперативнее, чем любая самая оснащенная экологическая организация. А кто является хозяином этих семей?  </dc:title>
  <dc:creator>Admin</dc:creator>
  <cp:lastModifiedBy>Windows User</cp:lastModifiedBy>
  <cp:revision>41</cp:revision>
  <dcterms:created xsi:type="dcterms:W3CDTF">2012-01-21T12:58:06Z</dcterms:created>
  <dcterms:modified xsi:type="dcterms:W3CDTF">2016-09-30T16:10:06Z</dcterms:modified>
</cp:coreProperties>
</file>